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1" r:id="rId2"/>
    <p:sldId id="272" r:id="rId3"/>
    <p:sldId id="259" r:id="rId4"/>
    <p:sldId id="261" r:id="rId5"/>
    <p:sldId id="264" r:id="rId6"/>
    <p:sldId id="263" r:id="rId7"/>
    <p:sldId id="268" r:id="rId8"/>
    <p:sldId id="273" r:id="rId9"/>
    <p:sldId id="266" r:id="rId10"/>
    <p:sldId id="274"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8/22/2023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51" indent="0">
              <a:buNone/>
              <a:defRPr sz="1400"/>
            </a:lvl2pPr>
            <a:lvl3pPr marL="914104" indent="0">
              <a:buNone/>
              <a:defRPr sz="1200"/>
            </a:lvl3pPr>
            <a:lvl4pPr marL="1371155" indent="0">
              <a:buNone/>
              <a:defRPr sz="1000"/>
            </a:lvl4pPr>
            <a:lvl5pPr marL="1828205" indent="0">
              <a:buNone/>
              <a:defRPr sz="1000"/>
            </a:lvl5pPr>
            <a:lvl6pPr marL="2285258" indent="0">
              <a:buNone/>
              <a:defRPr sz="1000"/>
            </a:lvl6pPr>
            <a:lvl7pPr marL="2742309" indent="0">
              <a:buNone/>
              <a:defRPr sz="1000"/>
            </a:lvl7pPr>
            <a:lvl8pPr marL="3199360" indent="0">
              <a:buNone/>
              <a:defRPr sz="1000"/>
            </a:lvl8pPr>
            <a:lvl9pPr marL="3656411"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8/22/2023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8/22/2023</a:t>
            </a:fld>
            <a:endParaRPr lang="en-US" dirty="0"/>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2645-B9A1-4B53-B8FB-F1513824FD44}"/>
              </a:ext>
            </a:extLst>
          </p:cNvPr>
          <p:cNvSpPr>
            <a:spLocks noGrp="1"/>
          </p:cNvSpPr>
          <p:nvPr>
            <p:ph type="title"/>
          </p:nvPr>
        </p:nvSpPr>
        <p:spPr>
          <a:xfrm>
            <a:off x="677335" y="1202094"/>
            <a:ext cx="8596668" cy="2226906"/>
          </a:xfrm>
        </p:spPr>
        <p:txBody>
          <a:bodyPr>
            <a:normAutofit fontScale="90000"/>
          </a:bodyPr>
          <a:lstStyle/>
          <a:p>
            <a:pPr algn="ctr"/>
            <a:r>
              <a:rPr lang="en-US" sz="4400" dirty="0">
                <a:solidFill>
                  <a:schemeClr val="tx1"/>
                </a:solidFill>
              </a:rPr>
              <a:t>Homeowner’s Service Line Verification Informational Meeting</a:t>
            </a:r>
            <a:br>
              <a:rPr lang="en-US" sz="4400" dirty="0">
                <a:solidFill>
                  <a:schemeClr val="tx1"/>
                </a:solidFill>
              </a:rPr>
            </a:br>
            <a:r>
              <a:rPr lang="en-US" sz="2700" dirty="0">
                <a:solidFill>
                  <a:schemeClr val="tx1"/>
                </a:solidFill>
              </a:rPr>
              <a:t>City and Township of Frankenmuth</a:t>
            </a:r>
          </a:p>
        </p:txBody>
      </p:sp>
    </p:spTree>
    <p:extLst>
      <p:ext uri="{BB962C8B-B14F-4D97-AF65-F5344CB8AC3E}">
        <p14:creationId xmlns:p14="http://schemas.microsoft.com/office/powerpoint/2010/main" val="3002043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5C575-9A98-493A-B3DB-6E39F57425EF}"/>
              </a:ext>
            </a:extLst>
          </p:cNvPr>
          <p:cNvSpPr>
            <a:spLocks noGrp="1"/>
          </p:cNvSpPr>
          <p:nvPr>
            <p:ph type="title"/>
          </p:nvPr>
        </p:nvSpPr>
        <p:spPr>
          <a:xfrm>
            <a:off x="541056" y="2204022"/>
            <a:ext cx="8596668" cy="1320800"/>
          </a:xfrm>
        </p:spPr>
        <p:txBody>
          <a:bodyPr/>
          <a:lstStyle/>
          <a:p>
            <a:pPr algn="ctr"/>
            <a:r>
              <a:rPr lang="en-US" dirty="0">
                <a:solidFill>
                  <a:schemeClr val="tx1"/>
                </a:solidFill>
              </a:rPr>
              <a:t>Questions/Concerns</a:t>
            </a:r>
          </a:p>
        </p:txBody>
      </p:sp>
    </p:spTree>
    <p:extLst>
      <p:ext uri="{BB962C8B-B14F-4D97-AF65-F5344CB8AC3E}">
        <p14:creationId xmlns:p14="http://schemas.microsoft.com/office/powerpoint/2010/main" val="2845893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D71B7-FB25-4C20-BF4D-9AB8B172DAB0}"/>
              </a:ext>
            </a:extLst>
          </p:cNvPr>
          <p:cNvSpPr>
            <a:spLocks noGrp="1"/>
          </p:cNvSpPr>
          <p:nvPr>
            <p:ph type="title"/>
          </p:nvPr>
        </p:nvSpPr>
        <p:spPr/>
        <p:txBody>
          <a:bodyPr/>
          <a:lstStyle/>
          <a:p>
            <a:pPr algn="ctr"/>
            <a:r>
              <a:rPr lang="en-US" dirty="0">
                <a:solidFill>
                  <a:schemeClr val="tx1"/>
                </a:solidFill>
              </a:rPr>
              <a:t>Project Overview</a:t>
            </a:r>
          </a:p>
        </p:txBody>
      </p:sp>
      <p:sp>
        <p:nvSpPr>
          <p:cNvPr id="3" name="Content Placeholder 2">
            <a:extLst>
              <a:ext uri="{FF2B5EF4-FFF2-40B4-BE49-F238E27FC236}">
                <a16:creationId xmlns:a16="http://schemas.microsoft.com/office/drawing/2014/main" id="{46788978-7A66-494E-A87F-FC7948515E35}"/>
              </a:ext>
            </a:extLst>
          </p:cNvPr>
          <p:cNvSpPr>
            <a:spLocks noGrp="1"/>
          </p:cNvSpPr>
          <p:nvPr>
            <p:ph idx="1"/>
          </p:nvPr>
        </p:nvSpPr>
        <p:spPr>
          <a:xfrm>
            <a:off x="584029" y="1488786"/>
            <a:ext cx="8596668" cy="4884022"/>
          </a:xfrm>
        </p:spPr>
        <p:txBody>
          <a:bodyPr>
            <a:normAutofit fontScale="85000" lnSpcReduction="20000"/>
          </a:bodyPr>
          <a:lstStyle/>
          <a:p>
            <a:r>
              <a:rPr lang="en-US" sz="2200" dirty="0"/>
              <a:t>In 2018 The Michigan Department of Environment, Great Lakes and Energy (EGLE) Revised the Lead and Copper Rule</a:t>
            </a:r>
          </a:p>
          <a:p>
            <a:pPr lvl="1"/>
            <a:r>
              <a:rPr lang="en-US" sz="2000" dirty="0"/>
              <a:t>Create a Distribution System Materials Inventory (</a:t>
            </a:r>
            <a:r>
              <a:rPr lang="en-US" sz="2000" b="1" dirty="0"/>
              <a:t>DSMI</a:t>
            </a:r>
            <a:r>
              <a:rPr lang="en-US" sz="2000" dirty="0"/>
              <a:t>)</a:t>
            </a:r>
          </a:p>
          <a:p>
            <a:pPr marL="0" indent="0">
              <a:buNone/>
            </a:pPr>
            <a:endParaRPr lang="en-US" sz="2200" dirty="0"/>
          </a:p>
          <a:p>
            <a:r>
              <a:rPr lang="en-US" sz="2200" dirty="0"/>
              <a:t>Create a list of services with unknown material installed before 1988.</a:t>
            </a:r>
          </a:p>
          <a:p>
            <a:pPr lvl="1"/>
            <a:r>
              <a:rPr lang="en-US" sz="2200" dirty="0"/>
              <a:t>Service lines four or more inches in diameter are excluded from the verification list.</a:t>
            </a:r>
          </a:p>
          <a:p>
            <a:pPr lvl="1"/>
            <a:r>
              <a:rPr lang="en-US" sz="2200" dirty="0"/>
              <a:t>A minimum number of unknown services are required to be physically verified.</a:t>
            </a:r>
          </a:p>
          <a:p>
            <a:pPr lvl="1"/>
            <a:r>
              <a:rPr lang="en-US" sz="2200" dirty="0"/>
              <a:t>City – 1,579 unknown services, </a:t>
            </a:r>
            <a:r>
              <a:rPr lang="en-US" sz="2200" dirty="0">
                <a:solidFill>
                  <a:srgbClr val="FF0000"/>
                </a:solidFill>
              </a:rPr>
              <a:t>310</a:t>
            </a:r>
            <a:r>
              <a:rPr lang="en-US" sz="2200" dirty="0"/>
              <a:t> services to be verified.</a:t>
            </a:r>
          </a:p>
          <a:p>
            <a:pPr lvl="1"/>
            <a:r>
              <a:rPr lang="en-US" sz="2200" dirty="0"/>
              <a:t>Township – 175 unknown services, </a:t>
            </a:r>
            <a:r>
              <a:rPr lang="en-US" sz="2200" dirty="0">
                <a:solidFill>
                  <a:srgbClr val="FF0000"/>
                </a:solidFill>
              </a:rPr>
              <a:t>35</a:t>
            </a:r>
            <a:r>
              <a:rPr lang="en-US" sz="2200" dirty="0"/>
              <a:t> services to be verified.</a:t>
            </a:r>
          </a:p>
          <a:p>
            <a:endParaRPr lang="en-US" dirty="0"/>
          </a:p>
          <a:p>
            <a:endParaRPr lang="en-US" dirty="0"/>
          </a:p>
          <a:p>
            <a:r>
              <a:rPr lang="en-US" dirty="0"/>
              <a:t>A random number generator was used to select the required locations for verification. The first 310 numbered locations were used in the City’s selection, the same process was used for the Township.</a:t>
            </a:r>
          </a:p>
          <a:p>
            <a:pPr lvl="1"/>
            <a:endParaRPr lang="en-US" dirty="0"/>
          </a:p>
        </p:txBody>
      </p:sp>
    </p:spTree>
    <p:extLst>
      <p:ext uri="{BB962C8B-B14F-4D97-AF65-F5344CB8AC3E}">
        <p14:creationId xmlns:p14="http://schemas.microsoft.com/office/powerpoint/2010/main" val="2322566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38A03E9-8004-460A-9E90-C74F818BBBFC}"/>
              </a:ext>
            </a:extLst>
          </p:cNvPr>
          <p:cNvPicPr>
            <a:picLocks noGrp="1" noChangeAspect="1"/>
          </p:cNvPicPr>
          <p:nvPr>
            <p:ph idx="1"/>
          </p:nvPr>
        </p:nvPicPr>
        <p:blipFill>
          <a:blip r:embed="rId2"/>
          <a:stretch>
            <a:fillRect/>
          </a:stretch>
        </p:blipFill>
        <p:spPr>
          <a:xfrm>
            <a:off x="2123704" y="193676"/>
            <a:ext cx="5704633" cy="6664325"/>
          </a:xfrm>
        </p:spPr>
      </p:pic>
    </p:spTree>
    <p:extLst>
      <p:ext uri="{BB962C8B-B14F-4D97-AF65-F5344CB8AC3E}">
        <p14:creationId xmlns:p14="http://schemas.microsoft.com/office/powerpoint/2010/main" val="3605659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7D75F-79D4-40D6-9252-EACBE1C9040D}"/>
              </a:ext>
            </a:extLst>
          </p:cNvPr>
          <p:cNvSpPr>
            <a:spLocks noGrp="1"/>
          </p:cNvSpPr>
          <p:nvPr>
            <p:ph type="title"/>
          </p:nvPr>
        </p:nvSpPr>
        <p:spPr>
          <a:xfrm>
            <a:off x="677335" y="184557"/>
            <a:ext cx="8596668" cy="1745843"/>
          </a:xfrm>
        </p:spPr>
        <p:txBody>
          <a:bodyPr/>
          <a:lstStyle/>
          <a:p>
            <a:pPr algn="ctr"/>
            <a:r>
              <a:rPr lang="en-US" dirty="0"/>
              <a:t>Site Locations for Verification</a:t>
            </a:r>
          </a:p>
        </p:txBody>
      </p:sp>
      <p:pic>
        <p:nvPicPr>
          <p:cNvPr id="5" name="Content Placeholder 4">
            <a:extLst>
              <a:ext uri="{FF2B5EF4-FFF2-40B4-BE49-F238E27FC236}">
                <a16:creationId xmlns:a16="http://schemas.microsoft.com/office/drawing/2014/main" id="{F56CAA33-A8C0-47F8-8411-D930DD4D7C57}"/>
              </a:ext>
            </a:extLst>
          </p:cNvPr>
          <p:cNvPicPr>
            <a:picLocks noGrp="1" noChangeAspect="1"/>
          </p:cNvPicPr>
          <p:nvPr>
            <p:ph idx="1"/>
          </p:nvPr>
        </p:nvPicPr>
        <p:blipFill>
          <a:blip r:embed="rId2"/>
          <a:stretch>
            <a:fillRect/>
          </a:stretch>
        </p:blipFill>
        <p:spPr>
          <a:xfrm>
            <a:off x="581334" y="755009"/>
            <a:ext cx="8788669" cy="6008035"/>
          </a:xfrm>
        </p:spPr>
      </p:pic>
    </p:spTree>
    <p:extLst>
      <p:ext uri="{BB962C8B-B14F-4D97-AF65-F5344CB8AC3E}">
        <p14:creationId xmlns:p14="http://schemas.microsoft.com/office/powerpoint/2010/main" val="4555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F17B-FF96-410D-A856-8D9EF60F9811}"/>
              </a:ext>
            </a:extLst>
          </p:cNvPr>
          <p:cNvSpPr>
            <a:spLocks noGrp="1"/>
          </p:cNvSpPr>
          <p:nvPr>
            <p:ph type="title"/>
          </p:nvPr>
        </p:nvSpPr>
        <p:spPr/>
        <p:txBody>
          <a:bodyPr/>
          <a:lstStyle/>
          <a:p>
            <a:pPr algn="ctr"/>
            <a:r>
              <a:rPr lang="en-US" dirty="0">
                <a:solidFill>
                  <a:schemeClr val="tx1"/>
                </a:solidFill>
              </a:rPr>
              <a:t>3 Points of Physical Verification Required</a:t>
            </a:r>
          </a:p>
        </p:txBody>
      </p:sp>
      <p:sp>
        <p:nvSpPr>
          <p:cNvPr id="3" name="Content Placeholder 2">
            <a:extLst>
              <a:ext uri="{FF2B5EF4-FFF2-40B4-BE49-F238E27FC236}">
                <a16:creationId xmlns:a16="http://schemas.microsoft.com/office/drawing/2014/main" id="{AC3D5C19-55E3-461F-B2DF-DCEA6DAD3121}"/>
              </a:ext>
            </a:extLst>
          </p:cNvPr>
          <p:cNvSpPr>
            <a:spLocks noGrp="1"/>
          </p:cNvSpPr>
          <p:nvPr>
            <p:ph idx="1"/>
          </p:nvPr>
        </p:nvSpPr>
        <p:spPr>
          <a:xfrm>
            <a:off x="677335" y="1795246"/>
            <a:ext cx="8596668" cy="4246119"/>
          </a:xfrm>
        </p:spPr>
        <p:txBody>
          <a:bodyPr>
            <a:normAutofit fontScale="92500" lnSpcReduction="20000"/>
          </a:bodyPr>
          <a:lstStyle/>
          <a:p>
            <a:r>
              <a:rPr lang="en-US" sz="1900" dirty="0"/>
              <a:t>Water Main to Curb Stop (Point #1)</a:t>
            </a:r>
          </a:p>
          <a:p>
            <a:pPr lvl="1"/>
            <a:r>
              <a:rPr lang="en-US" dirty="0"/>
              <a:t>Verify a minimum of 18 inches from the curb stop.</a:t>
            </a:r>
          </a:p>
          <a:p>
            <a:pPr lvl="1"/>
            <a:endParaRPr lang="en-US" dirty="0"/>
          </a:p>
          <a:p>
            <a:r>
              <a:rPr lang="en-US" sz="1900" dirty="0"/>
              <a:t>Curb Stop to Building (Point #2)</a:t>
            </a:r>
          </a:p>
          <a:p>
            <a:pPr lvl="1"/>
            <a:r>
              <a:rPr lang="en-US" dirty="0"/>
              <a:t>Verify a minimum of 18 inches from the curb stop.</a:t>
            </a:r>
          </a:p>
          <a:p>
            <a:pPr lvl="1"/>
            <a:endParaRPr lang="en-US" dirty="0"/>
          </a:p>
          <a:p>
            <a:r>
              <a:rPr lang="en-US" sz="1900" dirty="0"/>
              <a:t>Inside the Home or Business (Point #3)</a:t>
            </a:r>
          </a:p>
          <a:p>
            <a:pPr lvl="1"/>
            <a:r>
              <a:rPr lang="en-US" dirty="0"/>
              <a:t>Interior portion of the service line up to the first shut off valve or 18 inches inside the building, which ever is shorter.</a:t>
            </a:r>
          </a:p>
          <a:p>
            <a:pPr lvl="1"/>
            <a:r>
              <a:rPr lang="en-US" dirty="0"/>
              <a:t>A Water Department employee will enter homes for this portion.</a:t>
            </a:r>
          </a:p>
          <a:p>
            <a:pPr lvl="1"/>
            <a:endParaRPr lang="en-US" dirty="0"/>
          </a:p>
          <a:p>
            <a:pPr lvl="1"/>
            <a:endParaRPr lang="en-US" dirty="0"/>
          </a:p>
          <a:p>
            <a:r>
              <a:rPr lang="en-US" sz="1500" dirty="0"/>
              <a:t>Note: Curb stops are typically located at the property line or 1 foot inside the sidewalk.</a:t>
            </a:r>
          </a:p>
          <a:p>
            <a:pPr lvl="1"/>
            <a:endParaRPr lang="en-US" dirty="0"/>
          </a:p>
        </p:txBody>
      </p:sp>
    </p:spTree>
    <p:extLst>
      <p:ext uri="{BB962C8B-B14F-4D97-AF65-F5344CB8AC3E}">
        <p14:creationId xmlns:p14="http://schemas.microsoft.com/office/powerpoint/2010/main" val="1696212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B461-01A2-40FC-B478-14BC54B60F57}"/>
              </a:ext>
            </a:extLst>
          </p:cNvPr>
          <p:cNvSpPr>
            <a:spLocks noGrp="1"/>
          </p:cNvSpPr>
          <p:nvPr>
            <p:ph type="title"/>
          </p:nvPr>
        </p:nvSpPr>
        <p:spPr>
          <a:xfrm>
            <a:off x="685723" y="439025"/>
            <a:ext cx="8596668" cy="816528"/>
          </a:xfrm>
        </p:spPr>
        <p:txBody>
          <a:bodyPr/>
          <a:lstStyle/>
          <a:p>
            <a:pPr algn="ctr"/>
            <a:r>
              <a:rPr lang="en-US" dirty="0">
                <a:solidFill>
                  <a:schemeClr val="tx1"/>
                </a:solidFill>
              </a:rPr>
              <a:t>Hydro-Excavation</a:t>
            </a:r>
          </a:p>
        </p:txBody>
      </p:sp>
      <p:pic>
        <p:nvPicPr>
          <p:cNvPr id="8" name="Content Placeholder 7">
            <a:extLst>
              <a:ext uri="{FF2B5EF4-FFF2-40B4-BE49-F238E27FC236}">
                <a16:creationId xmlns:a16="http://schemas.microsoft.com/office/drawing/2014/main" id="{FD83E8C9-A5B8-492F-8593-4D90B47F59D1}"/>
              </a:ext>
            </a:extLst>
          </p:cNvPr>
          <p:cNvPicPr>
            <a:picLocks noGrp="1" noChangeAspect="1"/>
          </p:cNvPicPr>
          <p:nvPr>
            <p:ph idx="1"/>
          </p:nvPr>
        </p:nvPicPr>
        <p:blipFill>
          <a:blip r:embed="rId2"/>
          <a:stretch>
            <a:fillRect/>
          </a:stretch>
        </p:blipFill>
        <p:spPr>
          <a:xfrm>
            <a:off x="886408" y="996807"/>
            <a:ext cx="7989801" cy="5702576"/>
          </a:xfrm>
        </p:spPr>
      </p:pic>
      <p:sp>
        <p:nvSpPr>
          <p:cNvPr id="6" name="TextBox 5">
            <a:extLst>
              <a:ext uri="{FF2B5EF4-FFF2-40B4-BE49-F238E27FC236}">
                <a16:creationId xmlns:a16="http://schemas.microsoft.com/office/drawing/2014/main" id="{FD7835E5-5780-4E84-8CFF-1E7E0EA96B03}"/>
              </a:ext>
            </a:extLst>
          </p:cNvPr>
          <p:cNvSpPr txBox="1"/>
          <p:nvPr/>
        </p:nvSpPr>
        <p:spPr>
          <a:xfrm>
            <a:off x="5535421" y="6023296"/>
            <a:ext cx="2365696" cy="307777"/>
          </a:xfrm>
          <a:prstGeom prst="rect">
            <a:avLst/>
          </a:prstGeom>
          <a:noFill/>
        </p:spPr>
        <p:txBody>
          <a:bodyPr wrap="square" rtlCol="0">
            <a:spAutoFit/>
          </a:bodyPr>
          <a:lstStyle/>
          <a:p>
            <a:r>
              <a:rPr lang="en-US" sz="1400" dirty="0"/>
              <a:t>(Inside Verification)</a:t>
            </a:r>
          </a:p>
        </p:txBody>
      </p:sp>
    </p:spTree>
    <p:extLst>
      <p:ext uri="{BB962C8B-B14F-4D97-AF65-F5344CB8AC3E}">
        <p14:creationId xmlns:p14="http://schemas.microsoft.com/office/powerpoint/2010/main" val="367509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FF6EC-3B50-4B31-8959-A2F2F9E4431A}"/>
              </a:ext>
            </a:extLst>
          </p:cNvPr>
          <p:cNvSpPr>
            <a:spLocks noGrp="1"/>
          </p:cNvSpPr>
          <p:nvPr>
            <p:ph type="title"/>
          </p:nvPr>
        </p:nvSpPr>
        <p:spPr/>
        <p:txBody>
          <a:bodyPr>
            <a:normAutofit/>
          </a:bodyPr>
          <a:lstStyle/>
          <a:p>
            <a:pPr algn="ctr"/>
            <a:r>
              <a:rPr lang="en-US" sz="2800" dirty="0">
                <a:solidFill>
                  <a:schemeClr val="tx1"/>
                </a:solidFill>
              </a:rPr>
              <a:t>Hydro – Excavation Example</a:t>
            </a:r>
          </a:p>
        </p:txBody>
      </p:sp>
      <p:pic>
        <p:nvPicPr>
          <p:cNvPr id="7" name="Content Placeholder 6">
            <a:extLst>
              <a:ext uri="{FF2B5EF4-FFF2-40B4-BE49-F238E27FC236}">
                <a16:creationId xmlns:a16="http://schemas.microsoft.com/office/drawing/2014/main" id="{106D6D62-62CD-4A3A-A3A6-4228B86C469A}"/>
              </a:ext>
            </a:extLst>
          </p:cNvPr>
          <p:cNvPicPr>
            <a:picLocks noGrp="1" noChangeAspect="1"/>
          </p:cNvPicPr>
          <p:nvPr>
            <p:ph idx="1"/>
          </p:nvPr>
        </p:nvPicPr>
        <p:blipFill>
          <a:blip r:embed="rId2"/>
          <a:stretch>
            <a:fillRect/>
          </a:stretch>
        </p:blipFill>
        <p:spPr>
          <a:xfrm>
            <a:off x="872455" y="1394661"/>
            <a:ext cx="8673693" cy="4647365"/>
          </a:xfrm>
        </p:spPr>
      </p:pic>
    </p:spTree>
    <p:extLst>
      <p:ext uri="{BB962C8B-B14F-4D97-AF65-F5344CB8AC3E}">
        <p14:creationId xmlns:p14="http://schemas.microsoft.com/office/powerpoint/2010/main" val="10089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A7864-AB5F-442D-861C-25522E7AB73D}"/>
              </a:ext>
            </a:extLst>
          </p:cNvPr>
          <p:cNvSpPr>
            <a:spLocks noGrp="1"/>
          </p:cNvSpPr>
          <p:nvPr>
            <p:ph type="title"/>
          </p:nvPr>
        </p:nvSpPr>
        <p:spPr/>
        <p:txBody>
          <a:bodyPr/>
          <a:lstStyle/>
          <a:p>
            <a:pPr algn="ctr"/>
            <a:r>
              <a:rPr lang="en-US" dirty="0">
                <a:solidFill>
                  <a:schemeClr val="tx1"/>
                </a:solidFill>
              </a:rPr>
              <a:t>Tentative Start and Completion Dates</a:t>
            </a:r>
          </a:p>
        </p:txBody>
      </p:sp>
      <p:sp>
        <p:nvSpPr>
          <p:cNvPr id="3" name="Content Placeholder 2">
            <a:extLst>
              <a:ext uri="{FF2B5EF4-FFF2-40B4-BE49-F238E27FC236}">
                <a16:creationId xmlns:a16="http://schemas.microsoft.com/office/drawing/2014/main" id="{44949458-0810-4908-913D-E688CB246B0E}"/>
              </a:ext>
            </a:extLst>
          </p:cNvPr>
          <p:cNvSpPr>
            <a:spLocks noGrp="1"/>
          </p:cNvSpPr>
          <p:nvPr>
            <p:ph idx="1"/>
          </p:nvPr>
        </p:nvSpPr>
        <p:spPr>
          <a:xfrm>
            <a:off x="1451150" y="1824515"/>
            <a:ext cx="7822853" cy="3880773"/>
          </a:xfrm>
        </p:spPr>
        <p:txBody>
          <a:bodyPr>
            <a:normAutofit/>
          </a:bodyPr>
          <a:lstStyle/>
          <a:p>
            <a:r>
              <a:rPr lang="en-US" sz="2400" dirty="0"/>
              <a:t>Start Date Tuesday, September 6, 2023</a:t>
            </a:r>
          </a:p>
          <a:p>
            <a:endParaRPr lang="en-US" sz="2400" dirty="0"/>
          </a:p>
          <a:p>
            <a:r>
              <a:rPr lang="en-US" sz="2400" dirty="0"/>
              <a:t>Substantial Completion Date November 18, 2023</a:t>
            </a:r>
          </a:p>
          <a:p>
            <a:endParaRPr lang="en-US" sz="2400" dirty="0"/>
          </a:p>
          <a:p>
            <a:r>
              <a:rPr lang="en-US" sz="2400" dirty="0"/>
              <a:t>Final Completion Date May 1, 2024</a:t>
            </a:r>
          </a:p>
        </p:txBody>
      </p:sp>
    </p:spTree>
    <p:extLst>
      <p:ext uri="{BB962C8B-B14F-4D97-AF65-F5344CB8AC3E}">
        <p14:creationId xmlns:p14="http://schemas.microsoft.com/office/powerpoint/2010/main" val="3031677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D1591-D363-4BCD-AA3C-EE1A23D2B3BF}"/>
              </a:ext>
            </a:extLst>
          </p:cNvPr>
          <p:cNvSpPr>
            <a:spLocks noGrp="1"/>
          </p:cNvSpPr>
          <p:nvPr>
            <p:ph type="title"/>
          </p:nvPr>
        </p:nvSpPr>
        <p:spPr/>
        <p:txBody>
          <a:bodyPr/>
          <a:lstStyle/>
          <a:p>
            <a:pPr algn="ctr"/>
            <a:r>
              <a:rPr lang="en-US" dirty="0">
                <a:solidFill>
                  <a:schemeClr val="tx1"/>
                </a:solidFill>
              </a:rPr>
              <a:t>Potential Impact to Businesses/Homes</a:t>
            </a:r>
          </a:p>
        </p:txBody>
      </p:sp>
      <p:sp>
        <p:nvSpPr>
          <p:cNvPr id="3" name="Content Placeholder 2">
            <a:extLst>
              <a:ext uri="{FF2B5EF4-FFF2-40B4-BE49-F238E27FC236}">
                <a16:creationId xmlns:a16="http://schemas.microsoft.com/office/drawing/2014/main" id="{F4DBFFAF-F382-4ADC-85A1-34B2BA25C4E7}"/>
              </a:ext>
            </a:extLst>
          </p:cNvPr>
          <p:cNvSpPr>
            <a:spLocks noGrp="1"/>
          </p:cNvSpPr>
          <p:nvPr>
            <p:ph idx="1"/>
          </p:nvPr>
        </p:nvSpPr>
        <p:spPr>
          <a:xfrm>
            <a:off x="1772072" y="2152201"/>
            <a:ext cx="7501931" cy="3880773"/>
          </a:xfrm>
        </p:spPr>
        <p:txBody>
          <a:bodyPr/>
          <a:lstStyle/>
          <a:p>
            <a:r>
              <a:rPr lang="en-US" dirty="0"/>
              <a:t>Project Working Hours Monday-Friday 7 AM to 4 PM</a:t>
            </a:r>
          </a:p>
          <a:p>
            <a:r>
              <a:rPr lang="en-US" dirty="0"/>
              <a:t>Traffic Control</a:t>
            </a:r>
          </a:p>
          <a:p>
            <a:r>
              <a:rPr lang="en-US" dirty="0"/>
              <a:t>Driveway Access/Driveway Reconstruction</a:t>
            </a:r>
          </a:p>
          <a:p>
            <a:r>
              <a:rPr lang="en-US" dirty="0"/>
              <a:t>Excavation Holes and Compaction</a:t>
            </a:r>
          </a:p>
          <a:p>
            <a:r>
              <a:rPr lang="en-US" dirty="0"/>
              <a:t>Black Dirt/Grass Seeding</a:t>
            </a:r>
          </a:p>
          <a:p>
            <a:r>
              <a:rPr lang="en-US" dirty="0"/>
              <a:t>Garbage and Mail Delivery</a:t>
            </a:r>
          </a:p>
          <a:p>
            <a:endParaRPr lang="en-US" dirty="0"/>
          </a:p>
        </p:txBody>
      </p:sp>
    </p:spTree>
    <p:extLst>
      <p:ext uri="{BB962C8B-B14F-4D97-AF65-F5344CB8AC3E}">
        <p14:creationId xmlns:p14="http://schemas.microsoft.com/office/powerpoint/2010/main" val="402098087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744</TotalTime>
  <Words>318</Words>
  <Application>Microsoft Office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Trebuchet MS</vt:lpstr>
      <vt:lpstr>Wingdings 3</vt:lpstr>
      <vt:lpstr>Facet</vt:lpstr>
      <vt:lpstr>Homeowner’s Service Line Verification Informational Meeting City and Township of Frankenmuth</vt:lpstr>
      <vt:lpstr>Project Overview</vt:lpstr>
      <vt:lpstr>PowerPoint Presentation</vt:lpstr>
      <vt:lpstr>Site Locations for Verification</vt:lpstr>
      <vt:lpstr>3 Points of Physical Verification Required</vt:lpstr>
      <vt:lpstr>Hydro-Excavation</vt:lpstr>
      <vt:lpstr>Hydro – Excavation Example</vt:lpstr>
      <vt:lpstr>Tentative Start and Completion Dates</vt:lpstr>
      <vt:lpstr>Potential Impact to Businesses/Homes</vt:lpstr>
      <vt:lpstr>Questions/Concerns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Service Line Verification</dc:title>
  <dc:creator>Ken Obrien</dc:creator>
  <cp:lastModifiedBy>Kamryn Hoadley</cp:lastModifiedBy>
  <cp:revision>61</cp:revision>
  <cp:lastPrinted>2023-08-21T17:10:34Z</cp:lastPrinted>
  <dcterms:created xsi:type="dcterms:W3CDTF">2023-07-06T09:42:36Z</dcterms:created>
  <dcterms:modified xsi:type="dcterms:W3CDTF">2023-08-22T18:43:36Z</dcterms:modified>
</cp:coreProperties>
</file>